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0" r:id="rId4"/>
  </p:sldMasterIdLst>
  <p:notesMasterIdLst>
    <p:notesMasterId r:id="rId26"/>
  </p:notesMasterIdLst>
  <p:handoutMasterIdLst>
    <p:handoutMasterId r:id="rId27"/>
  </p:handoutMasterIdLst>
  <p:sldIdLst>
    <p:sldId id="256" r:id="rId5"/>
    <p:sldId id="327" r:id="rId6"/>
    <p:sldId id="309" r:id="rId7"/>
    <p:sldId id="343" r:id="rId8"/>
    <p:sldId id="329" r:id="rId9"/>
    <p:sldId id="344" r:id="rId10"/>
    <p:sldId id="345" r:id="rId11"/>
    <p:sldId id="325" r:id="rId12"/>
    <p:sldId id="330" r:id="rId13"/>
    <p:sldId id="331" r:id="rId14"/>
    <p:sldId id="332" r:id="rId15"/>
    <p:sldId id="334" r:id="rId16"/>
    <p:sldId id="335" r:id="rId17"/>
    <p:sldId id="336" r:id="rId18"/>
    <p:sldId id="337" r:id="rId19"/>
    <p:sldId id="339" r:id="rId20"/>
    <p:sldId id="340" r:id="rId21"/>
    <p:sldId id="342" r:id="rId22"/>
    <p:sldId id="333" r:id="rId23"/>
    <p:sldId id="341" r:id="rId24"/>
    <p:sldId id="324" r:id="rId25"/>
  </p:sldIdLst>
  <p:sldSz cx="9144000" cy="6858000" type="screen4x3"/>
  <p:notesSz cx="6789738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érard GRANBOULAN" initials="GG" lastIdx="12" clrIdx="0"/>
  <p:cmAuthor id="1" name="Juliette OFFNER" initials="JO" lastIdx="7" clrIdx="1"/>
  <p:cmAuthor id="2" name="Henri FRAISSE" initials="H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700"/>
    <a:srgbClr val="8F4369"/>
    <a:srgbClr val="808080"/>
    <a:srgbClr val="38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5482" autoAdjust="0"/>
  </p:normalViewPr>
  <p:slideViewPr>
    <p:cSldViewPr>
      <p:cViewPr>
        <p:scale>
          <a:sx n="75" d="100"/>
          <a:sy n="75" d="100"/>
        </p:scale>
        <p:origin x="-110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3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276" y="-78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340" y="1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1BBC5A-E434-4655-B684-04ECD35D73F5}" type="datetime1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025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340" y="9431025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CA78AD-5C42-4725-984E-39C8A465B6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436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340" y="1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1937D4-A0E1-4873-9821-B50B5F54877F}" type="datetime1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0"/>
            <a:ext cx="543179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025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340" y="9431025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5B0EF-7539-4DAD-8526-A37CA22CE9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59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sous tit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courb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686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629" y="335632"/>
            <a:ext cx="1127500" cy="1005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57356" y="4357694"/>
            <a:ext cx="6048375" cy="431800"/>
          </a:xfrm>
        </p:spPr>
        <p:txBody>
          <a:bodyPr>
            <a:noAutofit/>
          </a:bodyPr>
          <a:lstStyle>
            <a:lvl1pPr marL="0" indent="0">
              <a:buFont typeface="Wingdings" pitchFamily="2" charset="2"/>
              <a:buNone/>
              <a:defRPr sz="24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500166" y="2285992"/>
            <a:ext cx="662463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1A886B84-4D64-49AC-8CE5-7D490439AAB4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1538" y="-27384"/>
            <a:ext cx="6624638" cy="785818"/>
          </a:xfrm>
          <a:noFill/>
        </p:spPr>
        <p:txBody>
          <a:bodyPr>
            <a:no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266700" indent="-266700">
              <a:buClr>
                <a:srgbClr val="F7C765"/>
              </a:buClr>
              <a:buFont typeface="Wingdings" pitchFamily="2" charset="2"/>
              <a:buChar char="q"/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901700" marR="0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marL="1257300" marR="0" indent="-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+mn-lt"/>
              </a:defRPr>
            </a:lvl3pPr>
            <a:lvl4pPr marL="16129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4pPr>
            <a:lvl5pPr marL="19685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lvl="1"/>
            <a:endParaRPr lang="fr-FR" dirty="0" smtClean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94015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748464" y="6165304"/>
            <a:ext cx="2566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9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4408" y="6248400"/>
            <a:ext cx="572131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pitchFamily="34" charset="0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1143000" y="130175"/>
            <a:ext cx="23574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002060"/>
                </a:solidFill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355600" indent="-266700">
              <a:buClr>
                <a:srgbClr val="F7C765"/>
              </a:buClr>
              <a:buFont typeface="+mj-lt"/>
              <a:buAutoNum type="arabicPeriod"/>
              <a:defRPr sz="2400" b="1" baseline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8128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 sz="2000" b="1" baseline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3pPr>
            <a:lvl4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4pPr>
            <a:lvl5pPr marL="812800" indent="-457200">
              <a:buClr>
                <a:srgbClr val="F7C765"/>
              </a:buClr>
              <a:buFont typeface="+mj-lt"/>
              <a:buAutoNum type="arabicPeriod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fr-FR" dirty="0" smtClean="0"/>
              <a:t>Titre de la partie 1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Titre de la partie 2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Titre de la partie 3</a:t>
            </a:r>
          </a:p>
          <a:p>
            <a:pPr lvl="1"/>
            <a:r>
              <a:rPr lang="fr-FR" dirty="0" smtClean="0"/>
              <a:t>Sous-titre 1</a:t>
            </a:r>
          </a:p>
          <a:p>
            <a:pPr marL="8128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Sous-titre 2</a:t>
            </a:r>
          </a:p>
          <a:p>
            <a:pPr lvl="1"/>
            <a:endParaRPr lang="fr-FR" dirty="0" smtClean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96679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1034AF1A-480B-4045-B5CC-9302AD74E2B4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8748464" y="6165304"/>
            <a:ext cx="2566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9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8334" y="6248400"/>
            <a:ext cx="572131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903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5496" y="6286500"/>
            <a:ext cx="8928000" cy="3240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4D991CFB-4BFC-4594-AC66-59F076056A89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5496" y="6600016"/>
          <a:ext cx="1080120" cy="213360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(W1)" pitchFamily="34" charset="0"/>
                        </a:rPr>
                        <a:t>RESTREINT 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(W1)" pitchFamily="34" charset="0"/>
                        </a:rPr>
                        <a:t>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(W1)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</a:tbl>
          </a:graphicData>
        </a:graphic>
      </p:graphicFrame>
      <p:sp>
        <p:nvSpPr>
          <p:cNvPr id="9" name="Espace réservé du contenu 19"/>
          <p:cNvSpPr txBox="1">
            <a:spLocks/>
          </p:cNvSpPr>
          <p:nvPr userDrawn="1"/>
        </p:nvSpPr>
        <p:spPr>
          <a:xfrm>
            <a:off x="2483768" y="6309320"/>
            <a:ext cx="4320480" cy="504056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Direction des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études – Direction des affaires internationales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  <p:sldLayoutId id="2147483695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fr/url?q=http://www.xylitol-sucre.org/decouvrir-le-xylitol/xylitol-danger/&amp;sa=U&amp;ei=yQssU6yYBeiM0AXxs4CwCw&amp;ved=0CC0Q9QEwAA&amp;usg=AFQjCNFgmLlp_A6nfC-YYk5WcjBV0YLHU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ssur@ACPR.banque-france.fr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5"/>
          <p:cNvSpPr>
            <a:spLocks noGrp="1"/>
          </p:cNvSpPr>
          <p:nvPr>
            <p:ph type="subTitle" idx="1"/>
          </p:nvPr>
        </p:nvSpPr>
        <p:spPr>
          <a:xfrm>
            <a:off x="611560" y="4357694"/>
            <a:ext cx="7920880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fr-FR" sz="2400" dirty="0" smtClean="0">
                <a:latin typeface="Arial" pitchFamily="34" charset="0"/>
                <a:cs typeface="Arial" pitchFamily="34" charset="0"/>
              </a:rPr>
              <a:t>Présen</a:t>
            </a:r>
            <a:r>
              <a:rPr lang="fr-FR" dirty="0" smtClean="0"/>
              <a:t>tation de l’exercice</a:t>
            </a:r>
          </a:p>
          <a:p>
            <a:pPr algn="ctr" eaLnBrk="1" hangingPunct="1"/>
            <a:r>
              <a:rPr lang="fr-FR" dirty="0" smtClean="0"/>
              <a:t>5 mai 2014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6" name="Titre 4"/>
          <p:cNvSpPr>
            <a:spLocks noGrp="1"/>
          </p:cNvSpPr>
          <p:nvPr>
            <p:ph type="title"/>
          </p:nvPr>
        </p:nvSpPr>
        <p:spPr>
          <a:xfrm>
            <a:off x="1259681" y="2285992"/>
            <a:ext cx="6624638" cy="114300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EIOPA STRESS TEST 2014</a:t>
            </a:r>
            <a:endParaRPr lang="fr-FR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A : risques de marché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swap (courbes FR)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755576" y="4509120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/ Immobilier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14264"/>
              </p:ext>
            </p:extLst>
          </p:nvPr>
        </p:nvGraphicFramePr>
        <p:xfrm>
          <a:off x="2476786" y="5023370"/>
          <a:ext cx="3895414" cy="7818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222"/>
                <a:gridCol w="912096"/>
                <a:gridCol w="912096"/>
              </a:tblGrid>
              <a:tr h="3009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Scénario</a:t>
                      </a:r>
                      <a:r>
                        <a:rPr lang="es-E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s-ES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Titres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-41%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-21%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Immobilier</a:t>
                      </a:r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s-ES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-49%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-18%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Immobilier</a:t>
                      </a:r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ES" sz="1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Résidentiel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-17,1%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-15,7%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56" y="1772816"/>
            <a:ext cx="8100392" cy="2397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A : risques de marché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114349"/>
              </p:ext>
            </p:extLst>
          </p:nvPr>
        </p:nvGraphicFramePr>
        <p:xfrm>
          <a:off x="808530" y="4809382"/>
          <a:ext cx="7488836" cy="707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1656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  <a:gridCol w="524765"/>
              </a:tblGrid>
              <a:tr h="3872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Pays / Scénario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1467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fr-FR" sz="1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fr-FR" sz="1000" b="0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7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fr-FR" sz="1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à coins arrondis 16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</a:t>
            </a:r>
            <a:r>
              <a:rPr lang="fr-FR" sz="18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(bps)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9834"/>
              </p:ext>
            </p:extLst>
          </p:nvPr>
        </p:nvGraphicFramePr>
        <p:xfrm>
          <a:off x="800100" y="1730815"/>
          <a:ext cx="7543798" cy="1770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222"/>
                <a:gridCol w="912096"/>
                <a:gridCol w="912096"/>
                <a:gridCol w="912096"/>
                <a:gridCol w="912096"/>
                <a:gridCol w="912096"/>
                <a:gridCol w="912096"/>
              </a:tblGrid>
              <a:tr h="3470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Financière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Financière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couverte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financière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30098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Scénario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AAA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150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38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63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126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101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206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134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BBB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316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262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169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365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292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84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190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≤B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420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315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105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219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noté</a:t>
                      </a:r>
                      <a:endParaRPr lang="es-ES" sz="1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455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328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99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109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108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231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755576" y="4331596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souveraines (bps)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B : risques assurantiels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200" y="1556792"/>
            <a:ext cx="7604786" cy="4536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stress tests assurantiels sont demandés pour les entités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 et non-vie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Ils sont gérés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indépendamment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uns des autres et du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A 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mesurés sur les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fonds propres, les provisions techniques, le SCR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chocs catastrophiques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scénarisés (à appliquer si organisme concerné) :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Tempête en Europe du nord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Ouragan US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Tremblement de terre à Istanbul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Inondation Europe continentale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Crash d’avion à l’aéroport Charles de Gaulle.</a:t>
            </a:r>
          </a:p>
          <a:p>
            <a:pPr>
              <a:buClr>
                <a:srgbClr val="F7C765"/>
              </a:buClr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chocs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adverses sur chacun des risques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 et non-vie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suivants :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 – Longévité ;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Mortalité ;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 – Rachat ;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Non-Vie – Catastrophe (Naturelle ou Technologique) ;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Non-Vie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–Insuffisance des provisions (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Inflation des sinistres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</a:t>
            </a:r>
            <a:r>
              <a:rPr lang="fr-F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 risques assurantiels</a:t>
            </a: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505809"/>
              </p:ext>
            </p:extLst>
          </p:nvPr>
        </p:nvGraphicFramePr>
        <p:xfrm>
          <a:off x="1619671" y="3780745"/>
          <a:ext cx="5832649" cy="2312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265"/>
                <a:gridCol w="1365692"/>
                <a:gridCol w="1365692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Scénario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lang="es-ES" sz="13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lang="fr-FR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 – </a:t>
                      </a:r>
                      <a:r>
                        <a:rPr lang="es-ES" sz="13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Longévité</a:t>
                      </a:r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(Ex*(1+choc))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 – </a:t>
                      </a:r>
                      <a:r>
                        <a:rPr lang="es-ES" sz="13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Mortalité</a:t>
                      </a:r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3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Qx</a:t>
                      </a:r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s-ES" sz="13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choc</a:t>
                      </a:r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0,06%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0,2%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 – </a:t>
                      </a:r>
                      <a:r>
                        <a:rPr lang="es-ES" sz="13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Lapse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Non-vie – </a:t>
                      </a:r>
                      <a:r>
                        <a:rPr lang="es-ES" sz="13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Catastrophe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Pire évènement 1 sur 100 ans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Pire évènement 1 sur 200 ans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Non-Vie</a:t>
                      </a:r>
                      <a:r>
                        <a:rPr lang="es-ES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3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Insuffisance</a:t>
                      </a:r>
                      <a:r>
                        <a:rPr lang="es-ES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3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inflation</a:t>
                      </a:r>
                      <a:r>
                        <a:rPr lang="es-ES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3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sinistres</a:t>
                      </a:r>
                      <a:r>
                        <a:rPr lang="es-ES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s-ES" sz="1300" b="1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choc</a:t>
                      </a:r>
                      <a:r>
                        <a:rPr lang="es-ES" sz="13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1%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765200" y="3323484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Chocs adverses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98204"/>
              </p:ext>
            </p:extLst>
          </p:nvPr>
        </p:nvGraphicFramePr>
        <p:xfrm>
          <a:off x="1610047" y="1640705"/>
          <a:ext cx="5842273" cy="1462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4041"/>
                <a:gridCol w="2088232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Scénario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Pertes</a:t>
                      </a:r>
                      <a:r>
                        <a:rPr lang="es-ES" sz="13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3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assurées</a:t>
                      </a:r>
                      <a:r>
                        <a:rPr lang="es-ES" sz="13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(G€)</a:t>
                      </a:r>
                      <a:endParaRPr lang="es-ES" sz="13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rgbClr val="002060"/>
                    </a:solidFill>
                  </a:tcPr>
                </a:tc>
              </a:tr>
              <a:tr h="467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Tempête en Europe du nord</a:t>
                      </a: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7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Ouragan US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7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Tremblement de terre à Istanbul 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0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Inondation Europe continentale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Crash d’avion à l’aéroport Charles de Gaulle</a:t>
                      </a:r>
                      <a:endParaRPr lang="es-ES" sz="13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03" marR="7903" marT="790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fr-FR" sz="13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755576" y="1124744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Scénarios Catastrophe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200" y="1556792"/>
            <a:ext cx="7604786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stress test pour lequel est ensuite réalisée une analyse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Top-down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stress nécessite un calcul des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flux financiers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annuels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(vu de la date de référence) issus de l’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 et du passif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ans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(avant et après choc). Au passif,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somme des flux actualisés avec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courbe de référence doit être égal au best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également mesurés sur la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valeur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titres et du best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bilan et le SCR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chocs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adverses sur la courbe des taux sont appliqués :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Scénario de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baisse durable des taux ou « à la Japonaise » (LYA) ; 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Scénario atypique de renversement de la courbe des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(LYB).</a:t>
            </a:r>
          </a:p>
          <a:p>
            <a:pPr marL="709200" lvl="1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31663"/>
            <a:ext cx="6595963" cy="395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1835696" y="3588702"/>
            <a:ext cx="504056" cy="46662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4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3. Livrables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200" y="1535584"/>
            <a:ext cx="7604786" cy="4608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conçu pour une entité appliquant le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standard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mesures branches longues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(LTG)</a:t>
            </a:r>
          </a:p>
          <a:p>
            <a:pPr marL="342900" indent="-3429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Remplissage impératif d’un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base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toutes les entités appliquant le </a:t>
            </a:r>
            <a:r>
              <a:rPr lang="fr-FR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ou le Satellite module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Possibilité des renseigner en supplément les résultats d’un modèle interne ;</a:t>
            </a:r>
          </a:p>
          <a:p>
            <a:pPr marL="800100" lvl="1" indent="-34290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L’impact des chocs sur le SCR est toutefois optionnel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formule standard et modèle interne),</a:t>
            </a:r>
          </a:p>
          <a:p>
            <a:pPr marL="800100" lvl="1" indent="-3429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L’application des mesures LTG implique de renseigner  :</a:t>
            </a:r>
          </a:p>
          <a:p>
            <a:pPr marL="800100" lvl="1" indent="-34290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L’impact sans LTG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TP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OF et SCR avant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 ;</a:t>
            </a:r>
          </a:p>
          <a:p>
            <a:pPr marL="800100" lvl="1" indent="-34290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L’impact sans LTG sur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 et  OF après choc (SCR optionnel)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flux de trésorerie fournis dans les scénarios du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sont à détailler sur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ans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qualitatif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à fournir pour toutes les modules.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quantitatifs et questionnaires qualitatifs</a:t>
            </a:r>
          </a:p>
        </p:txBody>
      </p:sp>
    </p:spTree>
    <p:extLst>
      <p:ext uri="{BB962C8B-B14F-4D97-AF65-F5344CB8AC3E}">
        <p14:creationId xmlns:p14="http://schemas.microsoft.com/office/powerpoint/2010/main" val="26765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3. Livrables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8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quantitatifs et questionnaires qualitatifs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18402"/>
            <a:ext cx="7848872" cy="5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0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3. Livrables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65200" y="1196752"/>
            <a:ext cx="7604786" cy="4608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complément des remises prévues par EIOPA, il est demandé aux participants de produire une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méthodologie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permettant de décrire :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périmètres modélisés et ceux faisant l’objet de simplification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périmètres d’actifs mis en transparence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méthodes de valorisation approchées retenues pour l’évaluation des provisions techniques, des actifs, des impôts différés, des fonds propres et du SCR après choc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choix opérés et leur impact en cas de non application des spécifications techniques.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principaux résultats ainsi que les difficultés rencontrées.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de limiter la phase de questions – réponses lors de l’analyse des résultats par l’ACPR.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méthodologie</a:t>
            </a:r>
          </a:p>
        </p:txBody>
      </p:sp>
    </p:spTree>
    <p:extLst>
      <p:ext uri="{BB962C8B-B14F-4D97-AF65-F5344CB8AC3E}">
        <p14:creationId xmlns:p14="http://schemas.microsoft.com/office/powerpoint/2010/main" val="20613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. Calendrier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660626" y="1626176"/>
            <a:ext cx="8244554" cy="3960439"/>
          </a:xfrm>
          <a:prstGeom prst="rightArrow">
            <a:avLst>
              <a:gd name="adj1" fmla="val 50000"/>
              <a:gd name="adj2" fmla="val 2485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>
            <a:stCxn id="25" idx="2"/>
            <a:endCxn id="17" idx="0"/>
          </p:cNvCxnSpPr>
          <p:nvPr/>
        </p:nvCxnSpPr>
        <p:spPr>
          <a:xfrm>
            <a:off x="652862" y="2176840"/>
            <a:ext cx="1094" cy="30299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29" idx="2"/>
            <a:endCxn id="13" idx="0"/>
          </p:cNvCxnSpPr>
          <p:nvPr/>
        </p:nvCxnSpPr>
        <p:spPr>
          <a:xfrm flipH="1">
            <a:off x="2735762" y="2377540"/>
            <a:ext cx="5333" cy="28292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321482" y="5206831"/>
            <a:ext cx="82856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11 juillet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3082" y="5206831"/>
            <a:ext cx="76174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30 avril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8100" y="1653620"/>
            <a:ext cx="1069524" cy="5232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Lancement</a:t>
            </a:r>
          </a:p>
          <a:p>
            <a:pPr algn="ctr"/>
            <a:r>
              <a:rPr lang="fr-FR" sz="1400" dirty="0">
                <a:solidFill>
                  <a:srgbClr val="002060"/>
                </a:solidFill>
              </a:rPr>
              <a:t>e</a:t>
            </a:r>
            <a:r>
              <a:rPr lang="fr-FR" sz="1400" dirty="0" smtClean="0">
                <a:solidFill>
                  <a:srgbClr val="002060"/>
                </a:solidFill>
              </a:rPr>
              <a:t>xercice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6798" y="2727504"/>
            <a:ext cx="534762" cy="5040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ouble flèche horizontale 27"/>
          <p:cNvSpPr/>
          <p:nvPr/>
        </p:nvSpPr>
        <p:spPr>
          <a:xfrm>
            <a:off x="755575" y="4650512"/>
            <a:ext cx="1926033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semaines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310528" y="1638876"/>
            <a:ext cx="861133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Remise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résultats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ACPR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76798" y="3354368"/>
            <a:ext cx="534762" cy="5040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ACPR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76798" y="3993932"/>
            <a:ext cx="534762" cy="5040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EIOPA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755575" y="2731696"/>
            <a:ext cx="1926033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Exécution exercice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755576" y="3354368"/>
            <a:ext cx="1926033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755576" y="4002440"/>
            <a:ext cx="1926033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Connecteur droit 48"/>
          <p:cNvCxnSpPr>
            <a:stCxn id="51" idx="2"/>
            <a:endCxn id="50" idx="0"/>
          </p:cNvCxnSpPr>
          <p:nvPr/>
        </p:nvCxnSpPr>
        <p:spPr>
          <a:xfrm>
            <a:off x="3712220" y="2377540"/>
            <a:ext cx="1336" cy="28292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292607" y="5206831"/>
            <a:ext cx="84189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</a:rPr>
              <a:t>3</a:t>
            </a:r>
            <a:r>
              <a:rPr lang="fr-FR" sz="1400" dirty="0" smtClean="0">
                <a:solidFill>
                  <a:srgbClr val="002060"/>
                </a:solidFill>
              </a:rPr>
              <a:t>1 juillet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281653" y="1638876"/>
            <a:ext cx="861133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Remise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résultats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EIOPA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52" name="Double flèche horizontale 51"/>
          <p:cNvSpPr/>
          <p:nvPr/>
        </p:nvSpPr>
        <p:spPr>
          <a:xfrm>
            <a:off x="2759101" y="4650512"/>
            <a:ext cx="963016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 sem.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767608" y="2731696"/>
            <a:ext cx="926579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ACPR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2771800" y="3354368"/>
            <a:ext cx="926579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&amp; validation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Connecteur droit 54"/>
          <p:cNvCxnSpPr>
            <a:stCxn id="57" idx="2"/>
            <a:endCxn id="56" idx="0"/>
          </p:cNvCxnSpPr>
          <p:nvPr/>
        </p:nvCxnSpPr>
        <p:spPr>
          <a:xfrm flipH="1">
            <a:off x="4695280" y="1575376"/>
            <a:ext cx="15974" cy="36399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4304788" y="5215339"/>
            <a:ext cx="780983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22 aout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3732287" y="836712"/>
            <a:ext cx="1957934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Renvoi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analyse &amp; questions</a:t>
            </a:r>
          </a:p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ACPR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3733304" y="4002440"/>
            <a:ext cx="926579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&amp; validation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Double flèche horizontale 58"/>
          <p:cNvSpPr/>
          <p:nvPr/>
        </p:nvSpPr>
        <p:spPr>
          <a:xfrm>
            <a:off x="3731792" y="4650512"/>
            <a:ext cx="963016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 sem.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Connecteur droit 59"/>
          <p:cNvCxnSpPr>
            <a:stCxn id="62" idx="2"/>
            <a:endCxn id="61" idx="0"/>
          </p:cNvCxnSpPr>
          <p:nvPr/>
        </p:nvCxnSpPr>
        <p:spPr>
          <a:xfrm flipH="1">
            <a:off x="5491190" y="2430593"/>
            <a:ext cx="16914" cy="27856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5105507" y="5216258"/>
            <a:ext cx="771365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05 sept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004048" y="1691929"/>
            <a:ext cx="1008112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Validation résultats finaux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4700570" y="4002440"/>
            <a:ext cx="2633426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Rédaction et validation rapport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Double flèche horizontale 73"/>
          <p:cNvSpPr/>
          <p:nvPr/>
        </p:nvSpPr>
        <p:spPr>
          <a:xfrm>
            <a:off x="4725443" y="4650512"/>
            <a:ext cx="782661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sem.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4716016" y="2759450"/>
            <a:ext cx="782563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ACPR</a:t>
            </a:r>
            <a:endParaRPr lang="fr-FR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4716114" y="3354368"/>
            <a:ext cx="782563" cy="504056"/>
          </a:xfrm>
          <a:prstGeom prst="roundRect">
            <a:avLst/>
          </a:prstGeom>
          <a:solidFill>
            <a:srgbClr val="002060">
              <a:alpha val="0"/>
            </a:srgb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analyse EIOPA</a:t>
            </a:r>
          </a:p>
          <a:p>
            <a:pPr algn="ctr"/>
            <a:r>
              <a:rPr lang="fr-FR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Retour vers IU</a:t>
            </a:r>
            <a:endParaRPr lang="fr-FR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Connecteur droit 78"/>
          <p:cNvCxnSpPr>
            <a:stCxn id="81" idx="2"/>
            <a:endCxn id="80" idx="0"/>
          </p:cNvCxnSpPr>
          <p:nvPr/>
        </p:nvCxnSpPr>
        <p:spPr>
          <a:xfrm flipH="1">
            <a:off x="7333997" y="2436848"/>
            <a:ext cx="46315" cy="27856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6833699" y="5222513"/>
            <a:ext cx="1000595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Début </a:t>
            </a:r>
            <a:r>
              <a:rPr lang="fr-FR" sz="1400" dirty="0" err="1" smtClean="0">
                <a:solidFill>
                  <a:srgbClr val="002060"/>
                </a:solidFill>
              </a:rPr>
              <a:t>nov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6660232" y="1698184"/>
            <a:ext cx="1440160" cy="7386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Communication marché des résultats</a:t>
            </a:r>
          </a:p>
        </p:txBody>
      </p:sp>
      <p:sp>
        <p:nvSpPr>
          <p:cNvPr id="82" name="Double flèche horizontale 81"/>
          <p:cNvSpPr/>
          <p:nvPr/>
        </p:nvSpPr>
        <p:spPr>
          <a:xfrm>
            <a:off x="5517531" y="4650512"/>
            <a:ext cx="1816465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8-9  semaines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Double flèche horizontale 84"/>
          <p:cNvSpPr/>
          <p:nvPr/>
        </p:nvSpPr>
        <p:spPr>
          <a:xfrm>
            <a:off x="629743" y="5644462"/>
            <a:ext cx="6704253" cy="374202"/>
          </a:xfrm>
          <a:prstGeom prst="left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 mois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1071538" y="1052736"/>
            <a:ext cx="6624638" cy="46370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Arial" charset="0"/>
              <a:buAutoNum type="arabicPeriod"/>
            </a:pPr>
            <a:r>
              <a:rPr lang="fr-FR" dirty="0"/>
              <a:t>Spécification de l’exercice</a:t>
            </a:r>
            <a:endParaRPr lang="fr-FR" dirty="0" smtClean="0"/>
          </a:p>
          <a:p>
            <a:pPr>
              <a:lnSpc>
                <a:spcPct val="150000"/>
              </a:lnSpc>
              <a:buFont typeface="Arial" charset="0"/>
              <a:buAutoNum type="arabicPeriod"/>
            </a:pPr>
            <a:r>
              <a:rPr lang="fr-FR" dirty="0"/>
              <a:t>Scénarios</a:t>
            </a:r>
            <a:endParaRPr lang="fr-FR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err="1"/>
              <a:t>Core</a:t>
            </a:r>
            <a:r>
              <a:rPr lang="fr-FR" dirty="0"/>
              <a:t>-module </a:t>
            </a:r>
            <a:r>
              <a:rPr lang="fr-FR" dirty="0" smtClean="0"/>
              <a:t>A : risques de marché</a:t>
            </a:r>
            <a:endParaRPr lang="fr-FR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err="1"/>
              <a:t>Core</a:t>
            </a:r>
            <a:r>
              <a:rPr lang="fr-FR" dirty="0"/>
              <a:t>-module </a:t>
            </a:r>
            <a:r>
              <a:rPr lang="fr-FR" dirty="0" smtClean="0"/>
              <a:t>B : risques assurantiels</a:t>
            </a:r>
            <a:endParaRPr lang="fr-FR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Satellite-module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Livrables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err="1"/>
              <a:t>Reporting</a:t>
            </a:r>
            <a:r>
              <a:rPr lang="fr-FR" dirty="0"/>
              <a:t> quantitatifs et questionnaires qualitatifs</a:t>
            </a:r>
            <a:endParaRPr lang="fr-FR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Note méthodologique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Calendrier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Q&amp;A procédure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Sovereign</a:t>
            </a:r>
            <a:r>
              <a:rPr lang="fr-FR" dirty="0" smtClean="0"/>
              <a:t> Stock-</a:t>
            </a:r>
            <a:r>
              <a:rPr lang="fr-FR" dirty="0" err="1" smtClean="0"/>
              <a:t>take</a:t>
            </a:r>
            <a:endParaRPr lang="fr-FR" dirty="0" smtClean="0"/>
          </a:p>
          <a:p>
            <a:pPr>
              <a:lnSpc>
                <a:spcPct val="150000"/>
              </a:lnSpc>
              <a:buFont typeface="Arial" charset="0"/>
              <a:buAutoNum type="arabicPeriod"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9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. Q&amp;A procédure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3748542" y="1844824"/>
            <a:ext cx="6089154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des flux payés (hors </a:t>
            </a:r>
            <a:r>
              <a:rPr lang="fr-FR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revalo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et reçus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Projection du résultats financiers conformément à la politique ALM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des provisions techniques (hors </a:t>
            </a:r>
            <a:r>
              <a:rPr lang="fr-FR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revalo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des provisions financières, de la réserves de </a:t>
            </a:r>
            <a:r>
              <a:rPr lang="fr-FR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3717016" y="1332148"/>
            <a:ext cx="6120680" cy="54006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Projection compte de résultats et bilan S1 hors </a:t>
            </a:r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revalo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48542" y="3356992"/>
            <a:ext cx="6089154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Détermination des niveaux de revalorisation attendue et de la marge cible de l’assureur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Ajustement de la richesse disponible  (PPB et les PMVL)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748542" y="2924944"/>
            <a:ext cx="6089154" cy="43204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 la politique de partage du bénéfices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48542" y="4710527"/>
            <a:ext cx="6089154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Revalorisation des contrats, distribution des bénéfices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Ajustement de l’actif (cessions)</a:t>
            </a:r>
          </a:p>
          <a:p>
            <a:pPr marL="285750" indent="-285750">
              <a:buClr>
                <a:srgbClr val="F7C765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faut distinguer les flux discrétionnaires et les flux garantis</a:t>
            </a: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3748542" y="4293119"/>
            <a:ext cx="6089154" cy="39604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des revalorisation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6" descr="https://encrypted-tbn1.gstatic.com/images?q=tbn:ANd9GcR5XIXN6snaVIEaD1vdxkTfPbwRkOut54_wUFw3a1BTP2Dyllu7IvmiAE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73784" y="5173055"/>
            <a:ext cx="253324" cy="218364"/>
          </a:xfrm>
          <a:prstGeom prst="rect">
            <a:avLst/>
          </a:prstGeom>
          <a:noFill/>
        </p:spPr>
      </p:pic>
      <p:sp>
        <p:nvSpPr>
          <p:cNvPr id="20" name="Flèche vers le bas 19"/>
          <p:cNvSpPr/>
          <p:nvPr/>
        </p:nvSpPr>
        <p:spPr>
          <a:xfrm>
            <a:off x="13748542" y="988876"/>
            <a:ext cx="400522" cy="476436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13748542" y="2736540"/>
            <a:ext cx="400522" cy="476436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>
            <a:off x="13760149" y="4077072"/>
            <a:ext cx="400522" cy="476436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ccolade ouvrante 22"/>
          <p:cNvSpPr/>
          <p:nvPr/>
        </p:nvSpPr>
        <p:spPr>
          <a:xfrm>
            <a:off x="13140952" y="1332148"/>
            <a:ext cx="576064" cy="4170467"/>
          </a:xfrm>
          <a:prstGeom prst="leftBrace">
            <a:avLst>
              <a:gd name="adj1" fmla="val 10852"/>
              <a:gd name="adj2" fmla="val 5000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 rot="5400000">
            <a:off x="12269424" y="2946541"/>
            <a:ext cx="780469" cy="99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buClr>
                <a:srgbClr val="F7C765"/>
              </a:buClr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Itération sur la durée</a:t>
            </a: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ccolade fermante 24"/>
          <p:cNvSpPr/>
          <p:nvPr/>
        </p:nvSpPr>
        <p:spPr>
          <a:xfrm>
            <a:off x="19838258" y="576064"/>
            <a:ext cx="432048" cy="4926551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 rot="5400000">
            <a:off x="20303871" y="2038903"/>
            <a:ext cx="780469" cy="99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buClr>
                <a:srgbClr val="F7C765"/>
              </a:buClr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Itération sur les scénarios</a:t>
            </a: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24543" y="2463279"/>
            <a:ext cx="2890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FAIRE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65200" y="908720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5200" y="1243360"/>
            <a:ext cx="7604786" cy="4968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 algn="just">
              <a:lnSpc>
                <a:spcPct val="150000"/>
              </a:lnSpc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d’entrée de l’ensemble des questions : </a:t>
            </a:r>
            <a:r>
              <a:rPr lang="fr-FR" sz="1600" b="1" u="sng" dirty="0" smtClean="0">
                <a:hlinkClick r:id="rId4"/>
              </a:rPr>
              <a:t>stassur@ACPR.banque-france.fr</a:t>
            </a:r>
            <a:endParaRPr lang="fr-FR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sont invités à formuler leurs questions le plus tôt possible au cours de l’exercice </a:t>
            </a:r>
            <a:r>
              <a:rPr lang="fr-F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anglais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 algn="just">
              <a:lnSpc>
                <a:spcPct val="150000"/>
              </a:lnSpc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distinguera :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questions dites « d’intérêt général » transmises au WS EIOPA en charge du traitement centralisé des Q&amp;A du 30 avril au 2 juillet, 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 questions qui pourront 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l’objet d’une réponse 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directement par 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l’ACPR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 algn="just">
              <a:lnSpc>
                <a:spcPct val="150000"/>
              </a:lnSpc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Parmi les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d’intérêt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général, on trouve les questions relatives aux :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générales de l’exercice ;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Interactions entre les spécifications techniques ;</a:t>
            </a: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sur l’utilisation des </a:t>
            </a:r>
            <a:r>
              <a:rPr lang="fr-FR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reportings</a:t>
            </a:r>
            <a:r>
              <a:rPr lang="fr-FR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quantitatifs ;</a:t>
            </a:r>
            <a:endParaRPr lang="fr-F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questions ayant un impact majeur sur les résultats finaux de l’exercice.</a:t>
            </a:r>
          </a:p>
          <a:p>
            <a:pPr algn="just">
              <a:buClr>
                <a:srgbClr val="F7C765"/>
              </a:buClr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000" indent="-252000" algn="just">
              <a:lnSpc>
                <a:spcPct val="150000"/>
              </a:lnSpc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faut compter entre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et 8 jours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une réponse.</a:t>
            </a:r>
          </a:p>
          <a:p>
            <a:pPr marL="252000" indent="-252000" algn="just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les réponses seront ensuite ajoutées au document EIOPA ST Q&amp;A disponible sur le site internet EIOPA (MAJ tous les mercredis) et les participants pourront être informés par alerte mail.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fr-FR" sz="2800" dirty="0" err="1" smtClean="0">
                <a:solidFill>
                  <a:schemeClr val="tx2">
                    <a:lumMod val="75000"/>
                  </a:schemeClr>
                </a:solidFill>
              </a:rPr>
              <a:t>Sovereign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 Stock-</a:t>
            </a:r>
            <a:r>
              <a:rPr lang="fr-FR" sz="2800" dirty="0" err="1" smtClean="0">
                <a:solidFill>
                  <a:schemeClr val="tx2">
                    <a:lumMod val="75000"/>
                  </a:schemeClr>
                </a:solidFill>
              </a:rPr>
              <a:t>take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400600"/>
          </a:xfrm>
        </p:spPr>
        <p:txBody>
          <a:bodyPr>
            <a:noAutofit/>
          </a:bodyPr>
          <a:lstStyle/>
          <a:p>
            <a:pPr marL="361950" indent="-361950" algn="just"/>
            <a:r>
              <a:rPr lang="fr-FR" sz="2100" dirty="0" smtClean="0"/>
              <a:t>Exercice de collecte de données lancée en parallèle et indépendamment des stress test, au niveau </a:t>
            </a:r>
            <a:r>
              <a:rPr lang="fr-FR" sz="2100" u="sng" dirty="0" smtClean="0"/>
              <a:t>groupe</a:t>
            </a:r>
          </a:p>
          <a:p>
            <a:pPr marL="996950" lvl="1" indent="-361950" algn="just">
              <a:buFont typeface="Wingdings" panose="05000000000000000000" pitchFamily="2" charset="2"/>
              <a:buChar char="Ø"/>
            </a:pPr>
            <a:r>
              <a:rPr lang="fr-FR" sz="1700" b="0" dirty="0" smtClean="0"/>
              <a:t>Exposition </a:t>
            </a:r>
            <a:r>
              <a:rPr lang="fr-FR" sz="1700" b="1" dirty="0" smtClean="0"/>
              <a:t>souveraines, bancaires et autres </a:t>
            </a:r>
            <a:r>
              <a:rPr lang="fr-FR" sz="1700" b="1" dirty="0" err="1" smtClean="0"/>
              <a:t>corporates</a:t>
            </a:r>
            <a:r>
              <a:rPr lang="fr-FR" sz="1700" b="1" dirty="0" smtClean="0"/>
              <a:t> </a:t>
            </a:r>
            <a:r>
              <a:rPr lang="fr-FR" sz="1700" dirty="0" smtClean="0"/>
              <a:t>avec plus de détail qu’en 2011:</a:t>
            </a:r>
          </a:p>
          <a:p>
            <a:pPr marL="1352550" lvl="2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Pays émergents</a:t>
            </a:r>
          </a:p>
          <a:p>
            <a:pPr marL="1352550" lvl="2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Nouveaux types de titres émis par les banques (contingent convertible bonds, titres hybrides)</a:t>
            </a:r>
          </a:p>
          <a:p>
            <a:pPr marL="1352550" lvl="2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Détail supérieur par maturité</a:t>
            </a:r>
          </a:p>
          <a:p>
            <a:pPr marL="1352550" lvl="2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Détail </a:t>
            </a:r>
            <a:r>
              <a:rPr lang="fr-FR" sz="1700" dirty="0" err="1" smtClean="0"/>
              <a:t>corporate</a:t>
            </a:r>
            <a:endParaRPr lang="fr-FR" sz="1700" dirty="0" smtClean="0"/>
          </a:p>
          <a:p>
            <a:pPr marL="996950" lvl="1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Consultation étendue au minimum sur les participants aux stress tests ;</a:t>
            </a:r>
          </a:p>
          <a:p>
            <a:pPr marL="996950" lvl="1" indent="-36195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Lancement attendu dans les semaines qui viennent et délai d’environ </a:t>
            </a:r>
            <a:r>
              <a:rPr lang="fr-FR" sz="1700" b="1" dirty="0" smtClean="0"/>
              <a:t>3 mois</a:t>
            </a:r>
            <a:r>
              <a:rPr lang="fr-FR" sz="1700" dirty="0" smtClean="0"/>
              <a:t>.</a:t>
            </a:r>
          </a:p>
          <a:p>
            <a:pPr marL="996950" lvl="1" indent="-361950" algn="just">
              <a:buFont typeface="Wingdings" panose="05000000000000000000" pitchFamily="2" charset="2"/>
              <a:buChar char="Ø"/>
            </a:pPr>
            <a:endParaRPr lang="fr-FR" sz="1700" b="1" dirty="0" smtClean="0"/>
          </a:p>
          <a:p>
            <a:pPr marL="360000" indent="-360000" algn="just"/>
            <a:r>
              <a:rPr lang="fr-FR" sz="2100" dirty="0" smtClean="0"/>
              <a:t>Objectif</a:t>
            </a:r>
          </a:p>
          <a:p>
            <a:pPr marL="995000" lvl="1" indent="-36000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Aperçu des vulnérabilité du secteur de l’assurance ;</a:t>
            </a:r>
          </a:p>
          <a:p>
            <a:pPr marL="995000" lvl="1" indent="-36000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Suivre la concentration (géographique) ou la fragmentation du marché ;</a:t>
            </a:r>
          </a:p>
          <a:p>
            <a:pPr marL="995000" lvl="1" indent="-360000" algn="just">
              <a:buFont typeface="Wingdings" panose="05000000000000000000" pitchFamily="2" charset="2"/>
              <a:buChar char="Ø"/>
            </a:pPr>
            <a:r>
              <a:rPr lang="fr-FR" sz="1700" dirty="0" smtClean="0"/>
              <a:t>Analyser les interconnections et les sources de contagion entre institutions financières.</a:t>
            </a:r>
            <a:endParaRPr lang="fr-FR" sz="1700" dirty="0"/>
          </a:p>
          <a:p>
            <a:pPr marL="996950" lvl="1" indent="-361950" algn="just">
              <a:buFont typeface="Wingdings" panose="05000000000000000000" pitchFamily="2" charset="2"/>
              <a:buChar char="Ø"/>
            </a:pPr>
            <a:endParaRPr lang="fr-FR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20630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1. Spécification de l’exercice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765200" y="980728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5200" y="1340768"/>
            <a:ext cx="7604785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Évaluer la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résilience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secteur de l’assurance européen à certains chocs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historiques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hypothétiques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Mesurer les conséquences d’un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environnement de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bas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prolongé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</a:t>
            </a:r>
            <a:r>
              <a:rPr lang="fr-FR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fine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impacts sur la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stabilité financière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risque systémique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65201" y="3035175"/>
            <a:ext cx="7623223" cy="33892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Éléments attendus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201" y="3395216"/>
            <a:ext cx="7604786" cy="27998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043608" y="3552949"/>
            <a:ext cx="1872208" cy="49554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A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43608" y="4233912"/>
            <a:ext cx="1872208" cy="49554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B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043608" y="4907384"/>
            <a:ext cx="1872208" cy="49554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059832" y="3552949"/>
            <a:ext cx="5112568" cy="4955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Évaluer la résilience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 risques de marché </a:t>
            </a:r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hypothétiques</a:t>
            </a:r>
            <a:endParaRPr lang="fr-FR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812360" y="3421113"/>
            <a:ext cx="504056" cy="23978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fr-FR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059832" y="4233912"/>
            <a:ext cx="5112568" cy="4955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Évaluer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vulnérabilité des </a:t>
            </a:r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 risques assuranciels prédéterminés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3059832" y="4907384"/>
            <a:ext cx="5112568" cy="4955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Mesurer les conséquences d’un environnement de taux bas </a:t>
            </a:r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prolongé</a:t>
            </a:r>
            <a:endParaRPr lang="fr-FR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043608" y="5597748"/>
            <a:ext cx="1872208" cy="49554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059832" y="5597748"/>
            <a:ext cx="5112568" cy="49554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Préciser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réactions des assureurs </a:t>
            </a:r>
            <a:r>
              <a:rPr lang="fr-FR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fr-FR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différents scénarios adverses.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7812360" y="4099707"/>
            <a:ext cx="504056" cy="23978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fr-FR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812360" y="4773179"/>
            <a:ext cx="504056" cy="23978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endParaRPr lang="fr-FR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812360" y="5463543"/>
            <a:ext cx="504056" cy="23978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+ S</a:t>
            </a:r>
            <a:endParaRPr lang="fr-FR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Spécification de l’exercice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765200" y="980728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Périmètre FR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5200" y="1340768"/>
            <a:ext cx="7604785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: 11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participants pour la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 : 14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entités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priori, le rapport public EIOPA ne contiendra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résultats individuels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65201" y="2708920"/>
            <a:ext cx="7623223" cy="37368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d’évaluation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201" y="3068960"/>
            <a:ext cx="7604786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d’évaluation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31/12/2013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Évaluation de la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de référence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application de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instantanés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Spécifications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 communiquées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l’EIOPA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30/04/2014</a:t>
            </a: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Remise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résultats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(modèle interne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optionnel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pas USP)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optionnelle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mesures « 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 longues » (LTG)</a:t>
            </a: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application, remise de résultats complémentaires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ces mesures </a:t>
            </a:r>
            <a:endParaRPr lang="fr-FR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MA et VA sensibles aux chocs contrairement aux transitoires taux et provisions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Satellite-module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pas de changement de MA et VA après choc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9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Spécification de l’exercice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2" name="Espace réservé du contenu 1"/>
          <p:cNvSpPr>
            <a:spLocks noGrp="1"/>
          </p:cNvSpPr>
          <p:nvPr>
            <p:ph idx="1"/>
          </p:nvPr>
        </p:nvSpPr>
        <p:spPr>
          <a:xfrm>
            <a:off x="285428" y="1196752"/>
            <a:ext cx="7920880" cy="4637088"/>
          </a:xfrm>
        </p:spPr>
        <p:txBody>
          <a:bodyPr>
            <a:normAutofit/>
          </a:bodyPr>
          <a:lstStyle/>
          <a:p>
            <a:pPr lvl="0"/>
            <a:r>
              <a:rPr lang="fr-FR" sz="2000" dirty="0" smtClean="0"/>
              <a:t>Objectifs</a:t>
            </a:r>
          </a:p>
          <a:p>
            <a:pPr lvl="1"/>
            <a:r>
              <a:rPr lang="fr-FR" sz="1800" dirty="0" smtClean="0"/>
              <a:t>Sous – tendre les exercices élaborés au niveau européen par EIOPA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Stress tests 2014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Exercices préparatoires de </a:t>
            </a:r>
            <a:r>
              <a:rPr lang="fr-FR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et d’ORSA en 2015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sous-tendront aussi l’exercice de collecte ACPR 2014 et l’exercice ACPR d’ORSA blanc 2014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sz="1800" dirty="0" smtClean="0"/>
          </a:p>
          <a:p>
            <a:pPr lvl="1"/>
            <a:r>
              <a:rPr lang="fr-FR" sz="1800" dirty="0" smtClean="0"/>
              <a:t>Se veulent le reflet le plus abouti des exigences finales en matière de valorisation et calcul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Spécifications plus abouties que celles de 2013 (dans le cadre de l’exercice LTGA) mais encore avec certaines limites compte tenu de l’avancement des textes de référence</a:t>
            </a:r>
          </a:p>
          <a:p>
            <a:pPr lvl="0"/>
            <a:endParaRPr lang="fr-FR" sz="2000" dirty="0"/>
          </a:p>
          <a:p>
            <a:endParaRPr lang="fr-FR" sz="2000" dirty="0"/>
          </a:p>
        </p:txBody>
      </p:sp>
      <p:sp>
        <p:nvSpPr>
          <p:cNvPr id="13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sur les spécifications techniques EIOPA</a:t>
            </a:r>
            <a:endParaRPr lang="fr-F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4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Spécification de l’exercice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8" name="Espace réservé du contenu 1"/>
          <p:cNvSpPr>
            <a:spLocks noGrp="1"/>
          </p:cNvSpPr>
          <p:nvPr>
            <p:ph idx="1"/>
          </p:nvPr>
        </p:nvSpPr>
        <p:spPr>
          <a:xfrm>
            <a:off x="285428" y="1196752"/>
            <a:ext cx="7992888" cy="4637088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Spécifications techniques en deux parties :</a:t>
            </a:r>
          </a:p>
          <a:p>
            <a:pPr lvl="1"/>
            <a:r>
              <a:rPr lang="fr-FR" sz="1800" dirty="0"/>
              <a:t>Partie 1 : </a:t>
            </a:r>
            <a:r>
              <a:rPr lang="fr-FR" sz="1800" dirty="0" smtClean="0"/>
              <a:t>valorisation </a:t>
            </a:r>
            <a:r>
              <a:rPr lang="fr-FR" sz="1800" dirty="0"/>
              <a:t>des actifs et des </a:t>
            </a:r>
            <a:r>
              <a:rPr lang="fr-FR" sz="1800" dirty="0" smtClean="0"/>
              <a:t>passifs hors provisions techniques, provisions </a:t>
            </a:r>
            <a:r>
              <a:rPr lang="fr-FR" sz="1800" dirty="0"/>
              <a:t>techniques, </a:t>
            </a:r>
            <a:r>
              <a:rPr lang="fr-FR" sz="1800" dirty="0" smtClean="0"/>
              <a:t>SCR </a:t>
            </a:r>
            <a:r>
              <a:rPr lang="fr-FR" sz="1800" dirty="0"/>
              <a:t>et </a:t>
            </a:r>
            <a:r>
              <a:rPr lang="fr-FR" sz="1800" dirty="0" smtClean="0"/>
              <a:t>MCR</a:t>
            </a:r>
            <a:r>
              <a:rPr lang="fr-FR" sz="1800" dirty="0"/>
              <a:t>, aux fonds propres et </a:t>
            </a:r>
            <a:r>
              <a:rPr lang="fr-FR" sz="1800" dirty="0" smtClean="0"/>
              <a:t>groupes </a:t>
            </a:r>
            <a:endParaRPr lang="fr-FR" sz="1800" dirty="0"/>
          </a:p>
          <a:p>
            <a:pPr lvl="1"/>
            <a:r>
              <a:rPr lang="fr-FR" sz="1800" dirty="0"/>
              <a:t>Partie 2 : </a:t>
            </a:r>
            <a:r>
              <a:rPr lang="fr-FR" sz="1800" dirty="0" smtClean="0"/>
              <a:t>mesures </a:t>
            </a:r>
            <a:r>
              <a:rPr lang="fr-FR" sz="1800" dirty="0"/>
              <a:t>branches </a:t>
            </a:r>
            <a:r>
              <a:rPr lang="fr-FR" sz="1800" dirty="0" smtClean="0"/>
              <a:t>longues</a:t>
            </a:r>
          </a:p>
          <a:p>
            <a:pPr marL="534987" lvl="1" indent="0">
              <a:buNone/>
            </a:pPr>
            <a:endParaRPr lang="fr-FR" sz="1800" dirty="0"/>
          </a:p>
          <a:p>
            <a:pPr lvl="0"/>
            <a:r>
              <a:rPr lang="fr-FR" sz="2000" dirty="0" smtClean="0"/>
              <a:t>Rédaction sur </a:t>
            </a:r>
            <a:r>
              <a:rPr lang="fr-FR" sz="2000" dirty="0"/>
              <a:t>la </a:t>
            </a:r>
            <a:r>
              <a:rPr lang="fr-FR" sz="2000" dirty="0" smtClean="0"/>
              <a:t>base de l’état </a:t>
            </a:r>
            <a:r>
              <a:rPr lang="fr-FR" sz="2000" dirty="0"/>
              <a:t>d’avancement connu </a:t>
            </a:r>
            <a:r>
              <a:rPr lang="fr-FR" sz="2000" dirty="0" smtClean="0"/>
              <a:t>des textes :</a:t>
            </a:r>
          </a:p>
          <a:p>
            <a:pPr lvl="1"/>
            <a:r>
              <a:rPr lang="fr-FR" sz="1800" dirty="0" smtClean="0"/>
              <a:t>De niveau 1 (notamment intégrant les amendements apportés par Omnibus II)</a:t>
            </a:r>
          </a:p>
          <a:p>
            <a:pPr lvl="1"/>
            <a:r>
              <a:rPr lang="fr-FR" sz="1800" dirty="0" smtClean="0"/>
              <a:t>de </a:t>
            </a:r>
            <a:r>
              <a:rPr lang="fr-FR" sz="1800" dirty="0"/>
              <a:t>niveau </a:t>
            </a:r>
            <a:r>
              <a:rPr lang="fr-FR" sz="1800" dirty="0" smtClean="0"/>
              <a:t>2 (version de mars 2014 – non définitive)</a:t>
            </a:r>
          </a:p>
          <a:p>
            <a:pPr lvl="1"/>
            <a:r>
              <a:rPr lang="fr-FR" sz="1800" dirty="0"/>
              <a:t>d</a:t>
            </a:r>
            <a:r>
              <a:rPr lang="fr-FR" sz="1800" dirty="0" smtClean="0"/>
              <a:t>e niveau 3 </a:t>
            </a:r>
            <a:r>
              <a:rPr lang="fr-FR" sz="1800" dirty="0"/>
              <a:t>(lorsque ceux-ci pouvaient ont été considérés comme nécessaires à une réalisation harmonisée de l’exercice de </a:t>
            </a:r>
            <a:r>
              <a:rPr lang="fr-FR" sz="1800" dirty="0" smtClean="0"/>
              <a:t>ST et de la préparation)</a:t>
            </a:r>
          </a:p>
          <a:p>
            <a:pPr lvl="1">
              <a:buNone/>
            </a:pPr>
            <a:endParaRPr lang="fr-FR" sz="1800" dirty="0"/>
          </a:p>
        </p:txBody>
      </p:sp>
      <p:sp>
        <p:nvSpPr>
          <p:cNvPr id="9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sur les spécifications techniques EIOPA</a:t>
            </a:r>
            <a:endParaRPr lang="fr-F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Spécification de l’exercice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285750" y="1196752"/>
            <a:ext cx="8390706" cy="4968552"/>
          </a:xfrm>
        </p:spPr>
        <p:txBody>
          <a:bodyPr>
            <a:noAutofit/>
          </a:bodyPr>
          <a:lstStyle/>
          <a:p>
            <a:pPr lvl="0"/>
            <a:r>
              <a:rPr lang="fr-FR" sz="2000" kern="0" dirty="0" smtClean="0">
                <a:ea typeface="ＭＳ Ｐゴシック" charset="-128"/>
              </a:rPr>
              <a:t>Traitement des éléments soumis à approbation du superviseur</a:t>
            </a:r>
          </a:p>
          <a:p>
            <a:pPr lvl="1"/>
            <a:r>
              <a:rPr lang="fr-FR" sz="1800" dirty="0" smtClean="0"/>
              <a:t>Principe général qu’aucune approbation n’a encore été donnée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Aucune disposition concernant les USP, les modèles internes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Dispositions limitées sur les AOF </a:t>
            </a:r>
          </a:p>
          <a:p>
            <a:pPr lvl="1"/>
            <a:r>
              <a:rPr lang="fr-FR" sz="1800" dirty="0" smtClean="0"/>
              <a:t>Cas particulier des mesures branches longues (en partie 2)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Leur utilisation est autorisée pour les stress tests mais </a:t>
            </a:r>
          </a:p>
          <a:p>
            <a:pPr lvl="3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Sans </a:t>
            </a:r>
            <a:r>
              <a:rPr lang="fr-F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pré-empter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une approbation finale</a:t>
            </a:r>
          </a:p>
          <a:p>
            <a:pPr lvl="3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l’effet de l’utilisation des mesures devra être indiqué</a:t>
            </a:r>
          </a:p>
          <a:p>
            <a:pPr lvl="3">
              <a:buFont typeface="Wingdings"/>
              <a:buChar char="è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Même logique pour les exercices de préparation 2015</a:t>
            </a:r>
          </a:p>
          <a:p>
            <a:pPr lvl="1">
              <a:buFont typeface="Wingdings"/>
              <a:buChar char="è"/>
            </a:pPr>
            <a:endParaRPr lang="fr-FR" sz="1800" dirty="0" smtClean="0"/>
          </a:p>
          <a:p>
            <a:r>
              <a:rPr lang="fr-FR" sz="2000" dirty="0" smtClean="0"/>
              <a:t>Courbe des taux de base</a:t>
            </a:r>
          </a:p>
          <a:p>
            <a:pPr lvl="1"/>
            <a:r>
              <a:rPr lang="fr-FR" sz="1800" dirty="0" smtClean="0"/>
              <a:t>Avec  et sans </a:t>
            </a:r>
            <a:r>
              <a:rPr lang="fr-FR" sz="1800" dirty="0" err="1" smtClean="0"/>
              <a:t>Volatility</a:t>
            </a:r>
            <a:r>
              <a:rPr lang="fr-FR" sz="1800" dirty="0" smtClean="0"/>
              <a:t> </a:t>
            </a:r>
            <a:r>
              <a:rPr lang="fr-FR" sz="1800" dirty="0" err="1" smtClean="0"/>
              <a:t>adjustment</a:t>
            </a:r>
            <a:endParaRPr lang="fr-FR" sz="1800" dirty="0" smtClean="0"/>
          </a:p>
          <a:p>
            <a:pPr lvl="1"/>
            <a:r>
              <a:rPr lang="fr-FR" sz="1800" dirty="0" smtClean="0"/>
              <a:t>Méthodologie non finale – non décrite à ce stade</a:t>
            </a:r>
          </a:p>
          <a:p>
            <a:pPr lvl="1"/>
            <a:endParaRPr lang="fr-FR" sz="1800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sur les spécifications techniques EIOPA</a:t>
            </a:r>
            <a:endParaRPr lang="fr-F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4" t="3093"/>
          <a:stretch/>
        </p:blipFill>
        <p:spPr bwMode="auto">
          <a:xfrm>
            <a:off x="290012" y="1196752"/>
            <a:ext cx="845845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Panorama</a:t>
            </a:r>
          </a:p>
        </p:txBody>
      </p:sp>
    </p:spTree>
    <p:extLst>
      <p:ext uri="{BB962C8B-B14F-4D97-AF65-F5344CB8AC3E}">
        <p14:creationId xmlns:p14="http://schemas.microsoft.com/office/powerpoint/2010/main" val="30678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7992888" cy="785818"/>
          </a:xfrm>
        </p:spPr>
        <p:txBody>
          <a:bodyPr/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2. Scénarios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05/05/2014</a:t>
            </a:fld>
            <a:endParaRPr lang="fr-FR" dirty="0"/>
          </a:p>
        </p:txBody>
      </p:sp>
      <p:sp>
        <p:nvSpPr>
          <p:cNvPr id="10" name="Espace réservé du texte 29"/>
          <p:cNvSpPr txBox="1">
            <a:spLocks/>
          </p:cNvSpPr>
          <p:nvPr/>
        </p:nvSpPr>
        <p:spPr>
          <a:xfrm>
            <a:off x="1071563" y="684188"/>
            <a:ext cx="7272337" cy="431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fr-F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-module A : risques de marché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765200" y="1196752"/>
            <a:ext cx="7623223" cy="32154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200" y="1556792"/>
            <a:ext cx="7604786" cy="475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scénarios de stress ont été développés par l’EIOPA (de manière conjointe avec l’ESRB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sur le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bilan, les fonds propres et le SCR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chocs de marché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la narration est construite sur la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: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chute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actions EU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(A1) ;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d‘un élargissement des </a:t>
            </a:r>
            <a:r>
              <a:rPr lang="fr-FR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</a:t>
            </a:r>
            <a:r>
              <a:rPr lang="fr-FR" sz="1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financières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(A2).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000" indent="-252000">
              <a:buClr>
                <a:srgbClr val="F7C765"/>
              </a:buCl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chocs ont des implications </a:t>
            </a:r>
            <a:r>
              <a:rPr lang="fr-FR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simultanées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les variables financières suivantes :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swap (1Y, 3Y, 5Y, 7Y, 10Y, 20Y, 30Y) 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Indices actions (MSCI Europe)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financières (AAA, AA, A, BBB, BB, B, ≤B, non notés)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financières couvertes (rating idem)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non financières </a:t>
            </a: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couvertes </a:t>
            </a:r>
            <a:r>
              <a:rPr lang="fr-FR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(rating idem)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Obligations souveraines (EU + CH + US + JP)</a:t>
            </a: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Immobilier (commercial, résidentiel)</a:t>
            </a: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7C765"/>
              </a:buClr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7C765"/>
              </a:buClr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F7C765"/>
              </a:buClr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ints méthodo en suspe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>2013-08-28T22:00:00+00:00</_DCDateModified>
    <BDFTheme xmlns="http://schemas.microsoft.com/sharepoint/v3" xsi:nil="true"/>
    <Statut xmlns="12358b1b-30ed-4750-b598-7d316485b272">1</Statut>
    <BDFOrdre xmlns="http://schemas.microsoft.com/sharepoint/v3/fields">07</BDFOrdre>
    <_Format xmlns="http://schemas.microsoft.com/sharepoint/v3/fields" xsi:nil="true"/>
    <BDFNouvelleFenetre xmlns="http://schemas.microsoft.com/sharepoint/v3/fields" xsi:nil="true"/>
    <Categories xmlns="http://schemas.microsoft.com/sharepoint/v3" xsi:nil="true"/>
    <Description xmlns="f687ba61-5d74-4821-b051-a88d64463277" xsi:nil="true"/>
    <BDFCategorie xmlns="http://schemas.microsoft.com/sharepoint/v3">ModelesACPR</BDFCategori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6E56E5C35BB44583572FF8560A3E04" ma:contentTypeVersion="6" ma:contentTypeDescription="Crée un document." ma:contentTypeScope="" ma:versionID="37848fc9854c862022c60f8ea141a13a">
  <xsd:schema xmlns:xsd="http://www.w3.org/2001/XMLSchema" xmlns:xs="http://www.w3.org/2001/XMLSchema" xmlns:p="http://schemas.microsoft.com/office/2006/metadata/properties" xmlns:ns1="http://schemas.microsoft.com/sharepoint/v3" xmlns:ns2="f687ba61-5d74-4821-b051-a88d64463277" xmlns:ns3="http://schemas.microsoft.com/sharepoint/v3/fields" xmlns:ns4="12358b1b-30ed-4750-b598-7d316485b272" targetNamespace="http://schemas.microsoft.com/office/2006/metadata/properties" ma:root="true" ma:fieldsID="e809e7af278dd7cf2b835793531eda15" ns1:_="" ns2:_="" ns3:_="" ns4:_="">
    <xsd:import namespace="http://schemas.microsoft.com/sharepoint/v3"/>
    <xsd:import namespace="f687ba61-5d74-4821-b051-a88d64463277"/>
    <xsd:import namespace="http://schemas.microsoft.com/sharepoint/v3/fields"/>
    <xsd:import namespace="12358b1b-30ed-4750-b598-7d316485b272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1:Categories" minOccurs="0"/>
                <xsd:element ref="ns1:BDFTheme" minOccurs="0"/>
                <xsd:element ref="ns1:BDFCategorie" minOccurs="0"/>
                <xsd:element ref="ns3:_DCDateModified" minOccurs="0"/>
                <xsd:element ref="ns4:Statut" minOccurs="0"/>
                <xsd:element ref="ns3:BDFNouvelleFenetre" minOccurs="0"/>
                <xsd:element ref="ns3:BDFOrdre" minOccurs="0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ies" ma:index="9" nillable="true" ma:displayName="Catégories" ma:internalName="Categories" ma:readOnly="false">
      <xsd:simpleType>
        <xsd:restriction base="dms:Text"/>
      </xsd:simpleType>
    </xsd:element>
    <xsd:element name="BDFTheme" ma:index="10" nillable="true" ma:displayName="Thème" ma:format="Dropdown" ma:internalName="BDFTheme">
      <xsd:simpleType>
        <xsd:restriction base="dms:Choice">
          <xsd:enumeration value="-"/>
          <xsd:enumeration value="Information"/>
          <xsd:enumeration value="Note des méthodes"/>
          <xsd:enumeration value="Note de procédures"/>
          <xsd:enumeration value="Courrier-type"/>
          <xsd:enumeration value="Fiches"/>
          <xsd:enumeration value="Modèle"/>
          <xsd:enumeration value="RSI"/>
        </xsd:restriction>
      </xsd:simpleType>
    </xsd:element>
    <xsd:element name="BDFCategorie" ma:index="11" nillable="true" ma:displayName="Catégorie" ma:format="Dropdown" ma:internalName="BDFCategorie">
      <xsd:simpleType>
        <xsd:restriction base="dms:Choice">
          <xsd:enumeration value="-"/>
          <xsd:enumeration value="Abrégé typographique"/>
          <xsd:enumeration value="Abrégé graphique"/>
          <xsd:enumeration value="Procédures"/>
          <xsd:enumeration value="Sécurité de l'information"/>
          <xsd:enumeration value="ModelesACP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7ba61-5d74-4821-b051-a88d64463277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tion" ma:internalName="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2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  <xsd:element name="BDFNouvelleFenetre" ma:index="14" nillable="true" ma:displayName="Ouvrir le lien dans une nouvelle fenêtre" ma:internalName="BDFNouvelleFenetre">
      <xsd:simpleType>
        <xsd:restriction base="dms:Boolean"/>
      </xsd:simpleType>
    </xsd:element>
    <xsd:element name="BDFOrdre" ma:index="15" nillable="true" ma:displayName="Ordre" ma:internalName="BDFOrdre">
      <xsd:simpleType>
        <xsd:restriction base="dms:Text">
          <xsd:maxLength value="255"/>
        </xsd:restriction>
      </xsd:simpleType>
    </xsd:element>
    <xsd:element name="_Format" ma:index="16" nillable="true" ma:displayName="Numero" ma:description="Colonne Format" ma:internalName="_Form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58b1b-30ed-4750-b598-7d316485b272" elementFormDefault="qualified">
    <xsd:import namespace="http://schemas.microsoft.com/office/2006/documentManagement/types"/>
    <xsd:import namespace="http://schemas.microsoft.com/office/infopath/2007/PartnerControls"/>
    <xsd:element name="Statut" ma:index="13" nillable="true" ma:displayName="Statut" ma:list="{641d8864-1ac6-4fb0-a5e5-84ccd87f5946}" ma:internalName="Statut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498E9A-9EA9-40A7-8BC9-608CD13743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39C4B2-2899-4D7D-B887-094AE1193058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f687ba61-5d74-4821-b051-a88d64463277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12358b1b-30ed-4750-b598-7d316485b272"/>
    <ds:schemaRef ds:uri="http://schemas.microsoft.com/sharepoint/v3/field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F2BD54A-5757-4E83-B648-1C8A1A2D4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7ba61-5d74-4821-b051-a88d64463277"/>
    <ds:schemaRef ds:uri="http://schemas.microsoft.com/sharepoint/v3/fields"/>
    <ds:schemaRef ds:uri="12358b1b-30ed-4750-b598-7d316485b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Points méthodo en suspens</Template>
  <TotalTime>4938</TotalTime>
  <Words>1751</Words>
  <Application>Microsoft Office PowerPoint</Application>
  <PresentationFormat>Affichage à l'écran (4:3)</PresentationFormat>
  <Paragraphs>475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Points méthodo en suspens</vt:lpstr>
      <vt:lpstr>EIOPA STRESS TEST 2014</vt:lpstr>
      <vt:lpstr>Présentation PowerPoint</vt:lpstr>
      <vt:lpstr>1. Spécification de l’exercice</vt:lpstr>
      <vt:lpstr>1. Spécification de l’exercice</vt:lpstr>
      <vt:lpstr>1. Spécification de l’exercice</vt:lpstr>
      <vt:lpstr>1. Spécification de l’exercice</vt:lpstr>
      <vt:lpstr>1. Spécification de l’exercice</vt:lpstr>
      <vt:lpstr>2. Scénarios</vt:lpstr>
      <vt:lpstr>2. Scénarios</vt:lpstr>
      <vt:lpstr>2. Scénarios</vt:lpstr>
      <vt:lpstr>2. Scénarios</vt:lpstr>
      <vt:lpstr>2. Scénarios</vt:lpstr>
      <vt:lpstr>2. Scénarios</vt:lpstr>
      <vt:lpstr>2. Scénarios</vt:lpstr>
      <vt:lpstr>2. Scénarios</vt:lpstr>
      <vt:lpstr>3. Livrables</vt:lpstr>
      <vt:lpstr>3. Livrables</vt:lpstr>
      <vt:lpstr>3. Livrables</vt:lpstr>
      <vt:lpstr>4. Calendrier</vt:lpstr>
      <vt:lpstr>5. Q&amp;A procédure</vt:lpstr>
      <vt:lpstr>6. Sovereign Stock-take</vt:lpstr>
    </vt:vector>
  </TitlesOfParts>
  <Company>Banque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EIOPA Stress Test 2014 - Présentation de l’exercice</dc:title>
  <dc:creator>Quentin GUIBERT</dc:creator>
  <dc:description>Modèle : Presentation.potx (version 11/2011)</dc:description>
  <cp:lastModifiedBy>Quentin GUIBERT</cp:lastModifiedBy>
  <cp:revision>495</cp:revision>
  <cp:lastPrinted>2014-04-29T12:39:55Z</cp:lastPrinted>
  <dcterms:created xsi:type="dcterms:W3CDTF">2013-11-26T12:54:20Z</dcterms:created>
  <dcterms:modified xsi:type="dcterms:W3CDTF">2014-05-05T08:48:48Z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0x010100456E56E5C35BB44583572FF8560A3E04</vt:lpwstr>
  </property>
  <property fmtid="{D5CDD505-2E9C-101B-9397-08002B2CF9AE}" pid="3" name="Order">
    <vt:r8>5000</vt:r8>
  </property>
</Properties>
</file>